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2" r:id="rId1"/>
  </p:sldMasterIdLst>
  <p:sldIdLst>
    <p:sldId id="256" r:id="rId2"/>
    <p:sldId id="261" r:id="rId3"/>
    <p:sldId id="258" r:id="rId4"/>
    <p:sldId id="257" r:id="rId5"/>
    <p:sldId id="267" r:id="rId6"/>
    <p:sldId id="268" r:id="rId7"/>
    <p:sldId id="262" r:id="rId8"/>
    <p:sldId id="263" r:id="rId9"/>
    <p:sldId id="264" r:id="rId10"/>
    <p:sldId id="265" r:id="rId11"/>
    <p:sldId id="266" r:id="rId12"/>
    <p:sldId id="269" r:id="rId13"/>
    <p:sldId id="273" r:id="rId14"/>
    <p:sldId id="275" r:id="rId15"/>
    <p:sldId id="276" r:id="rId16"/>
    <p:sldId id="270" r:id="rId17"/>
    <p:sldId id="260" r:id="rId18"/>
    <p:sldId id="277" r:id="rId19"/>
    <p:sldId id="278" r:id="rId20"/>
    <p:sldId id="272" r:id="rId21"/>
    <p:sldId id="271" r:id="rId22"/>
    <p:sldId id="279" r:id="rId23"/>
    <p:sldId id="281" r:id="rId24"/>
    <p:sldId id="284" r:id="rId25"/>
    <p:sldId id="283" r:id="rId26"/>
    <p:sldId id="280" r:id="rId27"/>
    <p:sldId id="286" r:id="rId28"/>
    <p:sldId id="287" r:id="rId29"/>
    <p:sldId id="288" r:id="rId30"/>
    <p:sldId id="289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95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6" d="100"/>
          <a:sy n="86" d="100"/>
        </p:scale>
        <p:origin x="-10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5AD9E-F8EE-274A-868B-CC339C68BD7F}" type="datetimeFigureOut">
              <a:rPr lang="en-US" smtClean="0"/>
              <a:pPr/>
              <a:t>9/6/2013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5AD9E-F8EE-274A-868B-CC339C68BD7F}" type="datetimeFigureOut">
              <a:rPr lang="en-US" smtClean="0"/>
              <a:pPr/>
              <a:t>9/6/2013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BA9AD-8BCF-684C-A082-496244D802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5AD9E-F8EE-274A-868B-CC339C68BD7F}" type="datetimeFigureOut">
              <a:rPr lang="en-US" smtClean="0"/>
              <a:pPr/>
              <a:t>9/6/2013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BA9AD-8BCF-684C-A082-496244D802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CD5AD9E-F8EE-274A-868B-CC339C68BD7F}" type="datetimeFigureOut">
              <a:rPr lang="en-US" smtClean="0"/>
              <a:pPr/>
              <a:t>9/6/2013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28ABA9AD-8BCF-684C-A082-496244D802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5AD9E-F8EE-274A-868B-CC339C68BD7F}" type="datetimeFigureOut">
              <a:rPr lang="en-US" smtClean="0"/>
              <a:pPr/>
              <a:t>9/6/2013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BA9AD-8BCF-684C-A082-496244D802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5AD9E-F8EE-274A-868B-CC339C68BD7F}" type="datetimeFigureOut">
              <a:rPr lang="en-US" smtClean="0"/>
              <a:pPr/>
              <a:t>9/6/2013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BA9AD-8BCF-684C-A082-496244D802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BA9AD-8BCF-684C-A082-496244D802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5AD9E-F8EE-274A-868B-CC339C68BD7F}" type="datetimeFigureOut">
              <a:rPr lang="en-US" smtClean="0"/>
              <a:pPr/>
              <a:t>9/6/2013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5AD9E-F8EE-274A-868B-CC339C68BD7F}" type="datetimeFigureOut">
              <a:rPr lang="en-US" smtClean="0"/>
              <a:pPr/>
              <a:t>9/6/2013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BA9AD-8BCF-684C-A082-496244D802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5AD9E-F8EE-274A-868B-CC339C68BD7F}" type="datetimeFigureOut">
              <a:rPr lang="en-US" smtClean="0"/>
              <a:pPr/>
              <a:t>9/6/2013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BA9AD-8BCF-684C-A082-496244D802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CD5AD9E-F8EE-274A-868B-CC339C68BD7F}" type="datetimeFigureOut">
              <a:rPr lang="en-US" smtClean="0"/>
              <a:pPr/>
              <a:t>9/6/2013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ABA9AD-8BCF-684C-A082-496244D802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5AD9E-F8EE-274A-868B-CC339C68BD7F}" type="datetimeFigureOut">
              <a:rPr lang="en-US" smtClean="0"/>
              <a:pPr/>
              <a:t>9/6/2013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8ABA9AD-8BCF-684C-A082-496244D802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CD5AD9E-F8EE-274A-868B-CC339C68BD7F}" type="datetimeFigureOut">
              <a:rPr lang="en-US" smtClean="0"/>
              <a:pPr/>
              <a:t>9/6/2013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28ABA9AD-8BCF-684C-A082-496244D802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est_Stow_Anglo-Saxon_village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751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030644"/>
            <a:ext cx="8305800" cy="19812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69850" dist="88900" dir="2700000" sx="102000" sy="102000" algn="tl" rotWithShape="0">
                    <a:srgbClr val="000000">
                      <a:alpha val="88000"/>
                    </a:srgbClr>
                  </a:outerShdw>
                </a:effectLst>
              </a:rPr>
              <a:t>Who were the Anglo-Saxons?</a:t>
            </a:r>
            <a:endParaRPr lang="en-US" dirty="0">
              <a:solidFill>
                <a:schemeClr val="tx1"/>
              </a:solidFill>
              <a:effectLst>
                <a:outerShdw blurRad="69850" dist="88900" dir="2700000" sx="102000" sy="102000" algn="tl" rotWithShape="0">
                  <a:srgbClr val="000000">
                    <a:alpha val="8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006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Sutton </a:t>
            </a:r>
            <a:r>
              <a:rPr lang="en-US" dirty="0" err="1" smtClean="0"/>
              <a:t>Hoo</a:t>
            </a:r>
            <a:r>
              <a:rPr lang="en-US" dirty="0" smtClean="0"/>
              <a:t> Treasure</a:t>
            </a:r>
            <a:endParaRPr lang="en-US" dirty="0"/>
          </a:p>
        </p:txBody>
      </p:sp>
      <p:pic>
        <p:nvPicPr>
          <p:cNvPr id="4" name="Picture 3" descr="484px-Sutton_hoo_helmet_room_1_no_flashbrightness_ajust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80" y="1632994"/>
            <a:ext cx="3903815" cy="4839440"/>
          </a:xfrm>
          <a:prstGeom prst="rect">
            <a:avLst/>
          </a:prstGeom>
        </p:spPr>
      </p:pic>
      <p:pic>
        <p:nvPicPr>
          <p:cNvPr id="5" name="Picture 4" descr="800px-Sutton.Hoo.Mound17.JorVik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634" y="1973199"/>
            <a:ext cx="4596571" cy="344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47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est_Stow_Anglo-Saxon_village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7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091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7517" y="2275085"/>
            <a:ext cx="3545692" cy="2924876"/>
          </a:xfrm>
        </p:spPr>
        <p:txBody>
          <a:bodyPr/>
          <a:lstStyle/>
          <a:p>
            <a:r>
              <a:rPr lang="en-US" sz="3600" dirty="0" smtClean="0"/>
              <a:t>Bravery</a:t>
            </a:r>
          </a:p>
          <a:p>
            <a:r>
              <a:rPr lang="en-US" sz="3600" dirty="0" smtClean="0"/>
              <a:t>Loyalty</a:t>
            </a:r>
          </a:p>
          <a:p>
            <a:r>
              <a:rPr lang="en-US" sz="3600" dirty="0" smtClean="0"/>
              <a:t>Generosity</a:t>
            </a:r>
          </a:p>
          <a:p>
            <a:r>
              <a:rPr lang="en-US" sz="3600" dirty="0" smtClean="0"/>
              <a:t>Friendship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Anglo-Saxon values</a:t>
            </a:r>
            <a:endParaRPr lang="en-US" dirty="0"/>
          </a:p>
        </p:txBody>
      </p:sp>
      <p:pic>
        <p:nvPicPr>
          <p:cNvPr id="4" name="Picture 3" descr="As warrior on hor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209" y="1523999"/>
            <a:ext cx="3378088" cy="471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797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92040"/>
            <a:ext cx="3545692" cy="4572000"/>
          </a:xfrm>
        </p:spPr>
        <p:txBody>
          <a:bodyPr/>
          <a:lstStyle/>
          <a:p>
            <a:r>
              <a:rPr lang="en-US" dirty="0" smtClean="0"/>
              <a:t>“bards”</a:t>
            </a:r>
          </a:p>
          <a:p>
            <a:r>
              <a:rPr lang="en-US" dirty="0" err="1" smtClean="0"/>
              <a:t>scops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Anglo-Saxon culture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445" y="1508250"/>
            <a:ext cx="5513094" cy="4479387"/>
          </a:xfrm>
          <a:prstGeom prst="rect">
            <a:avLst/>
          </a:prstGeom>
        </p:spPr>
      </p:pic>
      <p:pic>
        <p:nvPicPr>
          <p:cNvPr id="5" name="Picture 4" descr="scop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99" y="2996049"/>
            <a:ext cx="2262851" cy="316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193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“The Bard”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564" y="1508250"/>
            <a:ext cx="3480856" cy="4479387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411117" y="1848455"/>
            <a:ext cx="2710174" cy="26989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114178" y="1428870"/>
            <a:ext cx="264213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 smtClean="0"/>
              <a:t>?</a:t>
            </a:r>
            <a:endParaRPr lang="en-US" sz="20000" dirty="0"/>
          </a:p>
        </p:txBody>
      </p:sp>
    </p:spTree>
    <p:extLst>
      <p:ext uri="{BB962C8B-B14F-4D97-AF65-F5344CB8AC3E}">
        <p14:creationId xmlns:p14="http://schemas.microsoft.com/office/powerpoint/2010/main" val="3738479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“The Bard”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564" y="1508250"/>
            <a:ext cx="3480856" cy="447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9813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97400" y="1524000"/>
            <a:ext cx="8229600" cy="4572000"/>
          </a:xfrm>
        </p:spPr>
        <p:txBody>
          <a:bodyPr/>
          <a:lstStyle/>
          <a:p>
            <a:r>
              <a:rPr lang="en-US" dirty="0" smtClean="0"/>
              <a:t>Old English </a:t>
            </a:r>
            <a:br>
              <a:rPr lang="en-US" dirty="0" smtClean="0"/>
            </a:br>
            <a:r>
              <a:rPr lang="en-US" dirty="0" smtClean="0"/>
              <a:t>(449-1100 AD)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Middle English </a:t>
            </a:r>
            <a:br>
              <a:rPr lang="en-US" dirty="0" smtClean="0"/>
            </a:br>
            <a:r>
              <a:rPr lang="en-US" dirty="0" smtClean="0"/>
              <a:t>(1100-1500 AD)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Modern English </a:t>
            </a:r>
            <a:br>
              <a:rPr lang="en-US" dirty="0" smtClean="0"/>
            </a:br>
            <a:r>
              <a:rPr lang="en-US" dirty="0" smtClean="0"/>
              <a:t>(1500-the present)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English Language</a:t>
            </a:r>
            <a:endParaRPr lang="en-US" dirty="0"/>
          </a:p>
        </p:txBody>
      </p:sp>
      <p:pic>
        <p:nvPicPr>
          <p:cNvPr id="4" name="Picture 3" descr="Beowulf manuscrip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069" y="1524000"/>
            <a:ext cx="2797584" cy="1787345"/>
          </a:xfrm>
          <a:prstGeom prst="rect">
            <a:avLst/>
          </a:prstGeom>
        </p:spPr>
      </p:pic>
      <p:pic>
        <p:nvPicPr>
          <p:cNvPr id="5" name="Picture 4" descr="canterbury-tal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74" y="2841617"/>
            <a:ext cx="2692841" cy="2183746"/>
          </a:xfrm>
          <a:prstGeom prst="rect">
            <a:avLst/>
          </a:prstGeom>
        </p:spPr>
      </p:pic>
      <p:pic>
        <p:nvPicPr>
          <p:cNvPr id="6" name="Picture 5" descr="shakespeare_lar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838" y="4279018"/>
            <a:ext cx="3173475" cy="245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4952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eowulf_manuscri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431" y="136080"/>
            <a:ext cx="3881638" cy="660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4313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en-US" sz="5400" dirty="0" smtClean="0"/>
          </a:p>
          <a:p>
            <a:pPr algn="ctr">
              <a:buNone/>
            </a:pPr>
            <a:r>
              <a:rPr lang="en-US" sz="5400" dirty="0" err="1" smtClean="0"/>
              <a:t>þæt</a:t>
            </a:r>
            <a:r>
              <a:rPr lang="en-US" sz="5400" dirty="0" smtClean="0"/>
              <a:t> </a:t>
            </a:r>
            <a:r>
              <a:rPr lang="en-US" sz="5400" dirty="0" err="1" smtClean="0"/>
              <a:t>wæs</a:t>
            </a:r>
            <a:r>
              <a:rPr lang="en-US" sz="5400" dirty="0" smtClean="0"/>
              <a:t> god </a:t>
            </a:r>
            <a:r>
              <a:rPr lang="en-US" sz="5400" dirty="0" err="1" smtClean="0"/>
              <a:t>cyning</a:t>
            </a:r>
            <a:endParaRPr lang="en-US" sz="54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en-US" sz="5400" dirty="0" smtClean="0"/>
          </a:p>
          <a:p>
            <a:pPr algn="ctr">
              <a:buNone/>
            </a:pPr>
            <a:r>
              <a:rPr lang="en-US" sz="5400" dirty="0" err="1" smtClean="0"/>
              <a:t>þæt</a:t>
            </a:r>
            <a:r>
              <a:rPr lang="en-US" sz="5400" dirty="0" smtClean="0"/>
              <a:t> </a:t>
            </a:r>
            <a:r>
              <a:rPr lang="en-US" sz="5400" dirty="0" err="1" smtClean="0"/>
              <a:t>wæs</a:t>
            </a:r>
            <a:r>
              <a:rPr lang="en-US" sz="5400" dirty="0" smtClean="0"/>
              <a:t> god </a:t>
            </a:r>
            <a:r>
              <a:rPr lang="en-US" sz="5400" dirty="0" err="1" smtClean="0"/>
              <a:t>cyning</a:t>
            </a:r>
            <a:r>
              <a:rPr lang="en-US" sz="5400" dirty="0" smtClean="0"/>
              <a:t>”</a:t>
            </a:r>
          </a:p>
          <a:p>
            <a:pPr algn="ctr">
              <a:buNone/>
            </a:pPr>
            <a:r>
              <a:rPr lang="en-US" sz="4800" dirty="0" smtClean="0"/>
              <a:t>“That was [a] good king”</a:t>
            </a:r>
            <a:endParaRPr lang="en-US" sz="4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552" y="1524000"/>
            <a:ext cx="6634896" cy="4572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Roman Empire in 210 </a:t>
            </a:r>
            <a:r>
              <a:rPr lang="en-US" sz="3000" dirty="0" smtClean="0"/>
              <a:t>A.D.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94382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26257" y="1839819"/>
            <a:ext cx="5210978" cy="4182736"/>
          </a:xfrm>
        </p:spPr>
        <p:txBody>
          <a:bodyPr numCol="1">
            <a:normAutofit/>
          </a:bodyPr>
          <a:lstStyle/>
          <a:p>
            <a:r>
              <a:rPr lang="en-US" sz="4000" i="1" dirty="0" smtClean="0"/>
              <a:t>  Kennings</a:t>
            </a:r>
            <a:r>
              <a:rPr lang="en-US" sz="4000" dirty="0" smtClean="0"/>
              <a:t>  </a:t>
            </a:r>
          </a:p>
          <a:p>
            <a:pPr>
              <a:lnSpc>
                <a:spcPct val="150000"/>
              </a:lnSpc>
            </a:pPr>
            <a:r>
              <a:rPr lang="en-US" sz="4000" i="1" dirty="0" smtClean="0"/>
              <a:t>Alliteration</a:t>
            </a:r>
            <a:endParaRPr lang="en-US" sz="4000" dirty="0" smtClean="0"/>
          </a:p>
          <a:p>
            <a:pPr>
              <a:lnSpc>
                <a:spcPct val="150000"/>
              </a:lnSpc>
            </a:pPr>
            <a:r>
              <a:rPr lang="en-US" sz="4000" i="1" dirty="0" err="1" smtClean="0"/>
              <a:t>Cæsura</a:t>
            </a:r>
            <a:r>
              <a:rPr lang="en-US" sz="4000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en-US" sz="4000" i="1" dirty="0" smtClean="0"/>
              <a:t>Variation</a:t>
            </a:r>
            <a:endParaRPr lang="en-US" sz="4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Features of Anglo-Saxon poetry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9322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From the Norse word “</a:t>
            </a:r>
            <a:r>
              <a:rPr lang="en-US" i="1" dirty="0" err="1" smtClean="0"/>
              <a:t>kenna</a:t>
            </a:r>
            <a:r>
              <a:rPr lang="en-US" dirty="0" smtClean="0"/>
              <a:t>” or </a:t>
            </a:r>
            <a:r>
              <a:rPr lang="en-US" i="1" dirty="0" smtClean="0"/>
              <a:t>“to know or recognize”</a:t>
            </a:r>
          </a:p>
          <a:p>
            <a:pPr>
              <a:buNone/>
            </a:pPr>
            <a:r>
              <a:rPr lang="en-US" dirty="0" smtClean="0"/>
              <a:t>Like “miniature riddles”.</a:t>
            </a:r>
          </a:p>
          <a:p>
            <a:pPr>
              <a:buNone/>
            </a:pPr>
            <a:endParaRPr lang="en-US" i="1" dirty="0" smtClean="0"/>
          </a:p>
          <a:p>
            <a:r>
              <a:rPr lang="en-US" dirty="0" err="1" smtClean="0"/>
              <a:t>helmberend</a:t>
            </a:r>
            <a:r>
              <a:rPr lang="en-US" dirty="0" smtClean="0"/>
              <a:t>—"helmet bearer" = "warrior”</a:t>
            </a:r>
          </a:p>
          <a:p>
            <a:endParaRPr lang="en-US" dirty="0" smtClean="0"/>
          </a:p>
          <a:p>
            <a:r>
              <a:rPr lang="en-US" dirty="0" err="1" smtClean="0"/>
              <a:t>beadoleoma</a:t>
            </a:r>
            <a:r>
              <a:rPr lang="en-US" dirty="0" smtClean="0"/>
              <a:t>—"battle light" = "flashing sword”</a:t>
            </a:r>
          </a:p>
          <a:p>
            <a:endParaRPr lang="en-US" dirty="0" smtClean="0"/>
          </a:p>
          <a:p>
            <a:r>
              <a:rPr lang="en-US" dirty="0" err="1" smtClean="0"/>
              <a:t>swansrad</a:t>
            </a:r>
            <a:r>
              <a:rPr lang="en-US" dirty="0" smtClean="0"/>
              <a:t>—"swan road" = "sea" </a:t>
            </a:r>
          </a:p>
          <a:p>
            <a:endParaRPr lang="en-US" dirty="0" smtClean="0"/>
          </a:p>
          <a:p>
            <a:r>
              <a:rPr lang="en-US" dirty="0" err="1" smtClean="0"/>
              <a:t>banhus</a:t>
            </a:r>
            <a:r>
              <a:rPr lang="en-US" dirty="0" smtClean="0"/>
              <a:t>— “bone house” = human body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Kennings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964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The repetition of consonant sounds</a:t>
            </a:r>
          </a:p>
          <a:p>
            <a:endParaRPr lang="en-US" i="1" dirty="0" smtClean="0"/>
          </a:p>
          <a:p>
            <a:r>
              <a:rPr lang="en-US" i="1" dirty="0" smtClean="0"/>
              <a:t>“She sells seashells by the seashore”</a:t>
            </a:r>
          </a:p>
          <a:p>
            <a:endParaRPr lang="en-US" i="1" dirty="0" smtClean="0"/>
          </a:p>
          <a:p>
            <a:endParaRPr lang="en-US" i="1" dirty="0" smtClean="0"/>
          </a:p>
          <a:p>
            <a:r>
              <a:rPr lang="en-US" i="1" dirty="0" smtClean="0"/>
              <a:t>“…laying the lazy languid line along”</a:t>
            </a:r>
          </a:p>
          <a:p>
            <a:endParaRPr lang="en-US" i="1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Alliteration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964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Latin for “a cutting”.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A pause in the middle of a line dictated by the natural rhythm of the language. </a:t>
            </a:r>
          </a:p>
          <a:p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r>
              <a:rPr lang="en-US" sz="2400" dirty="0" smtClean="0"/>
              <a:t>“Sing, o goddess, the rage    of Achilles, the son of </a:t>
            </a:r>
            <a:r>
              <a:rPr lang="en-US" sz="2400" dirty="0" err="1" smtClean="0"/>
              <a:t>Peleus</a:t>
            </a:r>
            <a:r>
              <a:rPr lang="en-US" sz="2400" dirty="0" smtClean="0"/>
              <a:t>.”</a:t>
            </a:r>
          </a:p>
          <a:p>
            <a:endParaRPr lang="en-US" sz="2400" i="1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 smtClean="0"/>
              <a:t>Cæsura</a:t>
            </a:r>
            <a:r>
              <a:rPr lang="en-US" sz="44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0964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Latin for “a cutting”.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A pause in the middle of a line dictated by the natural rhythm of the language. </a:t>
            </a:r>
          </a:p>
          <a:p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r>
              <a:rPr lang="en-US" sz="2400" dirty="0" smtClean="0"/>
              <a:t>“Sing, o goddess, the rage || of Achilles, the son of </a:t>
            </a:r>
            <a:r>
              <a:rPr lang="en-US" sz="2400" dirty="0" err="1" smtClean="0"/>
              <a:t>Peleus</a:t>
            </a:r>
            <a:r>
              <a:rPr lang="en-US" sz="2400" dirty="0" smtClean="0"/>
              <a:t>.”</a:t>
            </a:r>
          </a:p>
          <a:p>
            <a:endParaRPr lang="en-US" sz="2400" i="1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 smtClean="0"/>
              <a:t>Cæsura</a:t>
            </a:r>
            <a:r>
              <a:rPr lang="en-US" sz="44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0964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Using different words for effect.</a:t>
            </a:r>
          </a:p>
          <a:p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r>
              <a:rPr lang="en-US" sz="2400" dirty="0" smtClean="0"/>
              <a:t>Beowulf = “</a:t>
            </a:r>
            <a:r>
              <a:rPr lang="en-US" sz="2400" dirty="0" err="1" smtClean="0"/>
              <a:t>Edgetho’s</a:t>
            </a:r>
            <a:r>
              <a:rPr lang="en-US" sz="2400" dirty="0" smtClean="0"/>
              <a:t> Son” </a:t>
            </a:r>
          </a:p>
          <a:p>
            <a:endParaRPr lang="en-US" sz="2400" i="1" dirty="0" smtClean="0"/>
          </a:p>
          <a:p>
            <a:pPr>
              <a:buNone/>
            </a:pPr>
            <a:r>
              <a:rPr lang="en-US" sz="2400" i="1" dirty="0" smtClean="0"/>
              <a:t>The nobleman’s son then passed </a:t>
            </a:r>
          </a:p>
          <a:p>
            <a:pPr>
              <a:buNone/>
            </a:pPr>
            <a:r>
              <a:rPr lang="en-US" sz="2400" i="1" dirty="0" smtClean="0"/>
              <a:t>The steep rocky cliffs, the narrow path</a:t>
            </a:r>
          </a:p>
          <a:p>
            <a:pPr>
              <a:buNone/>
            </a:pPr>
            <a:r>
              <a:rPr lang="en-US" sz="2400" i="1" dirty="0" smtClean="0"/>
              <a:t>The narrow single-file path, an unknown way</a:t>
            </a:r>
          </a:p>
          <a:p>
            <a:pPr>
              <a:buNone/>
            </a:pPr>
            <a:r>
              <a:rPr lang="en-US" sz="2400" i="1" dirty="0" smtClean="0"/>
              <a:t>Precipitous headland, the homes of many water-monsters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Variation</a:t>
            </a:r>
          </a:p>
        </p:txBody>
      </p:sp>
    </p:spTree>
    <p:extLst>
      <p:ext uri="{BB962C8B-B14F-4D97-AF65-F5344CB8AC3E}">
        <p14:creationId xmlns:p14="http://schemas.microsoft.com/office/powerpoint/2010/main" val="3130964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 smtClean="0"/>
              <a:t>Kennings</a:t>
            </a:r>
            <a:r>
              <a:rPr lang="en-US" dirty="0" smtClean="0"/>
              <a:t> – a compound word used to express 			meaning</a:t>
            </a:r>
          </a:p>
          <a:p>
            <a:r>
              <a:rPr lang="en-US" b="1" i="1" dirty="0" smtClean="0"/>
              <a:t>Alliteration</a:t>
            </a:r>
            <a:r>
              <a:rPr lang="en-US" dirty="0" smtClean="0"/>
              <a:t> – the repetition of consonant sounds</a:t>
            </a:r>
          </a:p>
          <a:p>
            <a:r>
              <a:rPr lang="en-US" b="1" i="1" dirty="0" err="1" smtClean="0"/>
              <a:t>Cæsura</a:t>
            </a:r>
            <a:r>
              <a:rPr lang="en-US" b="1" dirty="0" smtClean="0"/>
              <a:t> </a:t>
            </a:r>
            <a:r>
              <a:rPr lang="en-US" dirty="0" smtClean="0"/>
              <a:t>– a pause near the middle of a line</a:t>
            </a:r>
          </a:p>
          <a:p>
            <a:r>
              <a:rPr lang="en-US" b="1" i="1" dirty="0" smtClean="0"/>
              <a:t>Variation</a:t>
            </a:r>
            <a:r>
              <a:rPr lang="en-US" dirty="0" smtClean="0"/>
              <a:t> – repeating something using different wording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Features of Anglo-Saxon poetry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964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199" y="1524000"/>
            <a:ext cx="8389345" cy="461239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An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archetype</a:t>
            </a:r>
            <a:r>
              <a:rPr lang="en-US" dirty="0"/>
              <a:t> is </a:t>
            </a:r>
            <a:r>
              <a:rPr lang="en-US" dirty="0" smtClean="0"/>
              <a:t>a </a:t>
            </a:r>
            <a:r>
              <a:rPr lang="en-US" dirty="0"/>
              <a:t>pattern that appears again and again in works of literature or media. Archetypes can be plots, characters or </a:t>
            </a:r>
            <a:r>
              <a:rPr lang="en-US" dirty="0" smtClean="0"/>
              <a:t>images.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>
                <a:solidFill>
                  <a:srgbClr val="89957B"/>
                </a:solidFill>
              </a:rPr>
              <a:t>What are some characteristics of the </a:t>
            </a:r>
            <a:r>
              <a:rPr lang="en-US" b="1" dirty="0" smtClean="0">
                <a:solidFill>
                  <a:srgbClr val="89957B"/>
                </a:solidFill>
              </a:rPr>
              <a:t>archetypal hero</a:t>
            </a:r>
            <a:r>
              <a:rPr lang="en-US" dirty="0" smtClean="0">
                <a:solidFill>
                  <a:srgbClr val="89957B"/>
                </a:solidFill>
              </a:rPr>
              <a:t>?</a:t>
            </a:r>
            <a:br>
              <a:rPr lang="en-US" dirty="0" smtClean="0">
                <a:solidFill>
                  <a:srgbClr val="89957B"/>
                </a:solidFill>
              </a:rPr>
            </a:br>
            <a:endParaRPr lang="en-US" dirty="0" smtClean="0">
              <a:solidFill>
                <a:srgbClr val="89957B"/>
              </a:solidFill>
            </a:endParaRPr>
          </a:p>
          <a:p>
            <a:r>
              <a:rPr lang="en-US" dirty="0" smtClean="0">
                <a:solidFill>
                  <a:srgbClr val="89957B"/>
                </a:solidFill>
              </a:rPr>
              <a:t>An </a:t>
            </a:r>
            <a:r>
              <a:rPr lang="en-US" b="1" dirty="0" smtClean="0">
                <a:solidFill>
                  <a:srgbClr val="89957B"/>
                </a:solidFill>
              </a:rPr>
              <a:t>epic</a:t>
            </a:r>
            <a:r>
              <a:rPr lang="en-US" dirty="0" smtClean="0">
                <a:solidFill>
                  <a:srgbClr val="89957B"/>
                </a:solidFill>
              </a:rPr>
              <a:t> is a </a:t>
            </a:r>
            <a:r>
              <a:rPr lang="en-US" dirty="0">
                <a:solidFill>
                  <a:srgbClr val="89957B"/>
                </a:solidFill>
              </a:rPr>
              <a:t>quest story on a grand scale</a:t>
            </a:r>
            <a:r>
              <a:rPr lang="en-US" dirty="0" smtClean="0">
                <a:solidFill>
                  <a:srgbClr val="89957B"/>
                </a:solidFill>
              </a:rPr>
              <a:t>.</a:t>
            </a:r>
            <a:br>
              <a:rPr lang="en-US" dirty="0" smtClean="0">
                <a:solidFill>
                  <a:srgbClr val="89957B"/>
                </a:solidFill>
              </a:rPr>
            </a:br>
            <a:endParaRPr lang="en-US" dirty="0" smtClean="0">
              <a:solidFill>
                <a:srgbClr val="89957B"/>
              </a:solidFill>
            </a:endParaRPr>
          </a:p>
          <a:p>
            <a:r>
              <a:rPr lang="en-US" dirty="0" smtClean="0">
                <a:solidFill>
                  <a:srgbClr val="89957B"/>
                </a:solidFill>
              </a:rPr>
              <a:t>An </a:t>
            </a:r>
            <a:r>
              <a:rPr lang="en-US" b="1" dirty="0" smtClean="0">
                <a:solidFill>
                  <a:srgbClr val="89957B"/>
                </a:solidFill>
              </a:rPr>
              <a:t>epic hero </a:t>
            </a:r>
            <a:r>
              <a:rPr lang="en-US" dirty="0">
                <a:solidFill>
                  <a:srgbClr val="89957B"/>
                </a:solidFill>
              </a:rPr>
              <a:t>is the central figure in a long narrative that </a:t>
            </a:r>
            <a:r>
              <a:rPr lang="en-US" dirty="0" smtClean="0">
                <a:solidFill>
                  <a:srgbClr val="89957B"/>
                </a:solidFill>
              </a:rPr>
              <a:t>reflects </a:t>
            </a:r>
            <a:r>
              <a:rPr lang="en-US" dirty="0">
                <a:solidFill>
                  <a:srgbClr val="89957B"/>
                </a:solidFill>
              </a:rPr>
              <a:t>the values and heroic ideals of a particular society. </a:t>
            </a:r>
            <a:endParaRPr lang="en-US" dirty="0">
              <a:solidFill>
                <a:srgbClr val="89957B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Hero Archetypes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2690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199" y="1524000"/>
            <a:ext cx="8389345" cy="461239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An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archetype</a:t>
            </a:r>
            <a:r>
              <a:rPr lang="en-US" dirty="0"/>
              <a:t> is </a:t>
            </a:r>
            <a:r>
              <a:rPr lang="en-US" dirty="0" smtClean="0"/>
              <a:t>a </a:t>
            </a:r>
            <a:r>
              <a:rPr lang="en-US" dirty="0"/>
              <a:t>pattern that appears again and again in works of literature or media. Archetypes can be plots, characters or </a:t>
            </a:r>
            <a:r>
              <a:rPr lang="en-US" dirty="0" smtClean="0"/>
              <a:t>images.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What are some characteristics of the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archetypal hero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>
                <a:solidFill>
                  <a:srgbClr val="89957B"/>
                </a:solidFill>
              </a:rPr>
              <a:t>An </a:t>
            </a:r>
            <a:r>
              <a:rPr lang="en-US" b="1" dirty="0" smtClean="0">
                <a:solidFill>
                  <a:srgbClr val="89957B"/>
                </a:solidFill>
              </a:rPr>
              <a:t>epic</a:t>
            </a:r>
            <a:r>
              <a:rPr lang="en-US" dirty="0" smtClean="0">
                <a:solidFill>
                  <a:srgbClr val="89957B"/>
                </a:solidFill>
              </a:rPr>
              <a:t> is a </a:t>
            </a:r>
            <a:r>
              <a:rPr lang="en-US" dirty="0">
                <a:solidFill>
                  <a:srgbClr val="89957B"/>
                </a:solidFill>
              </a:rPr>
              <a:t>quest story on a grand scale</a:t>
            </a:r>
            <a:r>
              <a:rPr lang="en-US" dirty="0" smtClean="0">
                <a:solidFill>
                  <a:srgbClr val="89957B"/>
                </a:solidFill>
              </a:rPr>
              <a:t>.</a:t>
            </a:r>
            <a:br>
              <a:rPr lang="en-US" dirty="0" smtClean="0">
                <a:solidFill>
                  <a:srgbClr val="89957B"/>
                </a:solidFill>
              </a:rPr>
            </a:br>
            <a:endParaRPr lang="en-US" dirty="0" smtClean="0">
              <a:solidFill>
                <a:srgbClr val="89957B"/>
              </a:solidFill>
            </a:endParaRPr>
          </a:p>
          <a:p>
            <a:r>
              <a:rPr lang="en-US" dirty="0" smtClean="0">
                <a:solidFill>
                  <a:srgbClr val="89957B"/>
                </a:solidFill>
              </a:rPr>
              <a:t>An </a:t>
            </a:r>
            <a:r>
              <a:rPr lang="en-US" b="1" dirty="0" smtClean="0">
                <a:solidFill>
                  <a:srgbClr val="89957B"/>
                </a:solidFill>
              </a:rPr>
              <a:t>epic hero </a:t>
            </a:r>
            <a:r>
              <a:rPr lang="en-US" dirty="0">
                <a:solidFill>
                  <a:srgbClr val="89957B"/>
                </a:solidFill>
              </a:rPr>
              <a:t>is the central figure in a long narrative that </a:t>
            </a:r>
            <a:r>
              <a:rPr lang="en-US" dirty="0" smtClean="0">
                <a:solidFill>
                  <a:srgbClr val="89957B"/>
                </a:solidFill>
              </a:rPr>
              <a:t>reflects </a:t>
            </a:r>
            <a:r>
              <a:rPr lang="en-US" dirty="0">
                <a:solidFill>
                  <a:srgbClr val="89957B"/>
                </a:solidFill>
              </a:rPr>
              <a:t>the values and heroic ideals of a particular society. </a:t>
            </a:r>
            <a:endParaRPr lang="en-US" dirty="0">
              <a:solidFill>
                <a:srgbClr val="89957B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Hero Archetypes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9168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199" y="1524000"/>
            <a:ext cx="8389345" cy="461239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An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archetype</a:t>
            </a:r>
            <a:r>
              <a:rPr lang="en-US" dirty="0"/>
              <a:t> is </a:t>
            </a:r>
            <a:r>
              <a:rPr lang="en-US" dirty="0" smtClean="0"/>
              <a:t>a </a:t>
            </a:r>
            <a:r>
              <a:rPr lang="en-US" dirty="0"/>
              <a:t>pattern that appears again and again in works of literature or media. Archetypes can be plots, characters or </a:t>
            </a:r>
            <a:r>
              <a:rPr lang="en-US" dirty="0" smtClean="0"/>
              <a:t>images.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What are some characteristics of the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archetypal hero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An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epic</a:t>
            </a:r>
            <a:r>
              <a:rPr lang="en-US" dirty="0" smtClean="0"/>
              <a:t> is a </a:t>
            </a:r>
            <a:r>
              <a:rPr lang="en-US" dirty="0"/>
              <a:t>quest story on a grand scale</a:t>
            </a:r>
            <a:r>
              <a:rPr lang="en-US" dirty="0" smtClean="0"/>
              <a:t>.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>
                <a:solidFill>
                  <a:srgbClr val="89957B"/>
                </a:solidFill>
              </a:rPr>
              <a:t>An </a:t>
            </a:r>
            <a:r>
              <a:rPr lang="en-US" b="1" dirty="0" smtClean="0">
                <a:solidFill>
                  <a:srgbClr val="89957B"/>
                </a:solidFill>
              </a:rPr>
              <a:t>epic hero </a:t>
            </a:r>
            <a:r>
              <a:rPr lang="en-US" dirty="0">
                <a:solidFill>
                  <a:srgbClr val="89957B"/>
                </a:solidFill>
              </a:rPr>
              <a:t>is the central figure in a long narrative that </a:t>
            </a:r>
            <a:r>
              <a:rPr lang="en-US" dirty="0" smtClean="0">
                <a:solidFill>
                  <a:srgbClr val="89957B"/>
                </a:solidFill>
              </a:rPr>
              <a:t>reflects </a:t>
            </a:r>
            <a:r>
              <a:rPr lang="en-US" dirty="0">
                <a:solidFill>
                  <a:srgbClr val="89957B"/>
                </a:solidFill>
              </a:rPr>
              <a:t>the values and heroic ideals of a particular society. </a:t>
            </a:r>
            <a:endParaRPr lang="en-US" dirty="0">
              <a:solidFill>
                <a:srgbClr val="89957B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Hero Archetypes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508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Europe_countries_map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0" b="13670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Modern Northern Europe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1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199" y="1524000"/>
            <a:ext cx="8389345" cy="461239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An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archetype</a:t>
            </a:r>
            <a:r>
              <a:rPr lang="en-US" dirty="0"/>
              <a:t> is </a:t>
            </a:r>
            <a:r>
              <a:rPr lang="en-US" dirty="0" smtClean="0"/>
              <a:t>a </a:t>
            </a:r>
            <a:r>
              <a:rPr lang="en-US" dirty="0"/>
              <a:t>pattern that appears again and again in works of literature or media. Archetypes can be plots, characters or </a:t>
            </a:r>
            <a:r>
              <a:rPr lang="en-US" dirty="0" smtClean="0"/>
              <a:t>images.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What are some characteristics of the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archetypal hero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An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epic</a:t>
            </a:r>
            <a:r>
              <a:rPr lang="en-US" dirty="0" smtClean="0"/>
              <a:t> is a </a:t>
            </a:r>
            <a:r>
              <a:rPr lang="en-US" dirty="0"/>
              <a:t>quest story on a grand scale</a:t>
            </a:r>
            <a:r>
              <a:rPr lang="en-US" dirty="0" smtClean="0"/>
              <a:t>.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An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epic hero </a:t>
            </a:r>
            <a:r>
              <a:rPr lang="en-US" dirty="0"/>
              <a:t>is the central figure in a long narrative that </a:t>
            </a:r>
            <a:r>
              <a:rPr lang="en-US" dirty="0" smtClean="0"/>
              <a:t>reflects </a:t>
            </a:r>
            <a:r>
              <a:rPr lang="en-US" dirty="0"/>
              <a:t>the values and heroic ideals of a particular society. 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Hero Archetypes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1277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416" y="765057"/>
            <a:ext cx="7403335" cy="599066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57200" y="-454143"/>
            <a:ext cx="8229600" cy="12192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Migrations in the 5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Century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6127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374" y="810543"/>
            <a:ext cx="4158312" cy="54751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5114" y="844563"/>
            <a:ext cx="28575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/>
              <a:t>Wodin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805114" y="3334026"/>
            <a:ext cx="17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Thor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65077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374" y="810543"/>
            <a:ext cx="4158312" cy="54751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5114" y="889923"/>
            <a:ext cx="285758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/>
              <a:t>Wodin</a:t>
            </a:r>
            <a:endParaRPr lang="en-US" sz="4000" dirty="0" smtClean="0"/>
          </a:p>
          <a:p>
            <a:r>
              <a:rPr lang="en-US" sz="2800" i="1" dirty="0" smtClean="0"/>
              <a:t>“</a:t>
            </a:r>
            <a:r>
              <a:rPr lang="en-US" sz="2800" i="1" dirty="0" err="1" smtClean="0"/>
              <a:t>Wodin’s</a:t>
            </a:r>
            <a:r>
              <a:rPr lang="en-US" sz="2800" i="1" dirty="0" smtClean="0"/>
              <a:t> Day”</a:t>
            </a:r>
            <a:endParaRPr lang="en-US" sz="28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805114" y="3334026"/>
            <a:ext cx="271017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Thor</a:t>
            </a:r>
          </a:p>
          <a:p>
            <a:r>
              <a:rPr lang="en-US" sz="2800" i="1" dirty="0" smtClean="0"/>
              <a:t>“Thor’s Day”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671193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Alfred the Great (849-899 </a:t>
            </a:r>
            <a:r>
              <a:rPr lang="en-US" sz="3000" dirty="0" smtClean="0"/>
              <a:t>AD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 descr="alfr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191" y="1371600"/>
            <a:ext cx="3455044" cy="509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635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igh Cross of Kell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93" y="238145"/>
            <a:ext cx="5307683" cy="638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01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Sutton </a:t>
            </a:r>
            <a:r>
              <a:rPr lang="en-US" dirty="0" err="1" smtClean="0"/>
              <a:t>Hoo</a:t>
            </a:r>
            <a:r>
              <a:rPr lang="en-US" dirty="0" smtClean="0"/>
              <a:t> Treasure</a:t>
            </a:r>
            <a:endParaRPr lang="en-US" dirty="0"/>
          </a:p>
        </p:txBody>
      </p:sp>
      <p:pic>
        <p:nvPicPr>
          <p:cNvPr id="6" name="Picture 5" descr="Hoo shi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417" y="1363751"/>
            <a:ext cx="6543609" cy="510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254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Paper.thmx</Template>
  <TotalTime>334</TotalTime>
  <Words>426</Words>
  <Application>Microsoft Office PowerPoint</Application>
  <PresentationFormat>On-screen Show (4:3)</PresentationFormat>
  <Paragraphs>110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Paper</vt:lpstr>
      <vt:lpstr>Who were the Anglo-Saxons?</vt:lpstr>
      <vt:lpstr>The Roman Empire in 210 A.D.</vt:lpstr>
      <vt:lpstr>Modern Northern Europe</vt:lpstr>
      <vt:lpstr>Migrations in the 5th Century</vt:lpstr>
      <vt:lpstr>PowerPoint Presentation</vt:lpstr>
      <vt:lpstr>PowerPoint Presentation</vt:lpstr>
      <vt:lpstr>Alfred the Great (849-899 AD)</vt:lpstr>
      <vt:lpstr>PowerPoint Presentation</vt:lpstr>
      <vt:lpstr>The Sutton Hoo Treasure</vt:lpstr>
      <vt:lpstr>The Sutton Hoo Treasure</vt:lpstr>
      <vt:lpstr>PowerPoint Presentation</vt:lpstr>
      <vt:lpstr>Anglo-Saxon values</vt:lpstr>
      <vt:lpstr>Anglo-Saxon culture</vt:lpstr>
      <vt:lpstr>“The Bard”</vt:lpstr>
      <vt:lpstr>“The Bard”</vt:lpstr>
      <vt:lpstr>The English Language</vt:lpstr>
      <vt:lpstr>PowerPoint Presentation</vt:lpstr>
      <vt:lpstr>PowerPoint Presentation</vt:lpstr>
      <vt:lpstr>PowerPoint Presentation</vt:lpstr>
      <vt:lpstr>Features of Anglo-Saxon poetry</vt:lpstr>
      <vt:lpstr>Kennings</vt:lpstr>
      <vt:lpstr>Alliteration</vt:lpstr>
      <vt:lpstr>Cæsura </vt:lpstr>
      <vt:lpstr>Cæsura </vt:lpstr>
      <vt:lpstr>Variation</vt:lpstr>
      <vt:lpstr>Features of Anglo-Saxon poetry</vt:lpstr>
      <vt:lpstr>Hero Archetypes</vt:lpstr>
      <vt:lpstr>Hero Archetypes</vt:lpstr>
      <vt:lpstr>Hero Archetypes</vt:lpstr>
      <vt:lpstr>Hero Archetypes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 were the Anglo-Saxons?</dc:title>
  <dc:creator>Zack Cyphers</dc:creator>
  <cp:lastModifiedBy>DoDDS-E</cp:lastModifiedBy>
  <cp:revision>24</cp:revision>
  <dcterms:created xsi:type="dcterms:W3CDTF">2012-09-09T18:50:38Z</dcterms:created>
  <dcterms:modified xsi:type="dcterms:W3CDTF">2013-09-06T07:17:41Z</dcterms:modified>
</cp:coreProperties>
</file>